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handoutMasterIdLst>
    <p:handoutMasterId r:id="rId14"/>
  </p:handoutMasterIdLst>
  <p:sldIdLst>
    <p:sldId id="256" r:id="rId2"/>
    <p:sldId id="257" r:id="rId3"/>
    <p:sldId id="258" r:id="rId4"/>
    <p:sldId id="259" r:id="rId5"/>
    <p:sldId id="260" r:id="rId6"/>
    <p:sldId id="261" r:id="rId7"/>
    <p:sldId id="262" r:id="rId8"/>
    <p:sldId id="263" r:id="rId9"/>
    <p:sldId id="264" r:id="rId10"/>
    <p:sldId id="265" r:id="rId11"/>
    <p:sldId id="27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rry Ruff" initials="JR" lastIdx="2"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12" autoAdjust="0"/>
    <p:restoredTop sz="86780" autoAdjust="0"/>
  </p:normalViewPr>
  <p:slideViewPr>
    <p:cSldViewPr>
      <p:cViewPr varScale="1">
        <p:scale>
          <a:sx n="99" d="100"/>
          <a:sy n="99" d="100"/>
        </p:scale>
        <p:origin x="1980" y="90"/>
      </p:cViewPr>
      <p:guideLst>
        <p:guide orient="horz" pos="2160"/>
        <p:guide pos="2880"/>
      </p:guideLst>
    </p:cSldViewPr>
  </p:slideViewPr>
  <p:notesTextViewPr>
    <p:cViewPr>
      <p:scale>
        <a:sx n="100" d="100"/>
        <a:sy n="100" d="100"/>
      </p:scale>
      <p:origin x="0" y="0"/>
    </p:cViewPr>
  </p:notesTextViewPr>
  <p:notesViewPr>
    <p:cSldViewPr>
      <p:cViewPr varScale="1">
        <p:scale>
          <a:sx n="99" d="100"/>
          <a:sy n="99" d="100"/>
        </p:scale>
        <p:origin x="4272" y="1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F9FBF35-D604-3247-8F14-DE363E84DD2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590BEA1E-A0E4-FD41-8A9E-D239540D603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39140DC-7307-6940-9821-3E5B4D608C07}" type="datetimeFigureOut">
              <a:rPr lang="en-US" smtClean="0"/>
              <a:t>3/15/2019</a:t>
            </a:fld>
            <a:endParaRPr lang="en-US" dirty="0"/>
          </a:p>
        </p:txBody>
      </p:sp>
      <p:sp>
        <p:nvSpPr>
          <p:cNvPr id="4" name="Footer Placeholder 3">
            <a:extLst>
              <a:ext uri="{FF2B5EF4-FFF2-40B4-BE49-F238E27FC236}">
                <a16:creationId xmlns:a16="http://schemas.microsoft.com/office/drawing/2014/main" id="{B84587AD-72B8-FF46-BD55-5DBD92BD240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04CC678F-4AEF-0F48-AD90-578991B1F17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BABF54C-42E7-B544-A99D-9691AF2E1856}" type="slidenum">
              <a:rPr lang="en-US" smtClean="0"/>
              <a:t>‹#›</a:t>
            </a:fld>
            <a:endParaRPr lang="en-US" dirty="0"/>
          </a:p>
        </p:txBody>
      </p:sp>
    </p:spTree>
    <p:extLst>
      <p:ext uri="{BB962C8B-B14F-4D97-AF65-F5344CB8AC3E}">
        <p14:creationId xmlns:p14="http://schemas.microsoft.com/office/powerpoint/2010/main" val="42102077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C728F2B-10A1-42D5-914E-F298A7E39417}" type="datetimeFigureOut">
              <a:rPr lang="en-US" smtClean="0"/>
              <a:pPr/>
              <a:t>3/15/2019</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20DC229-7167-44B8-9A48-0708C090EF13}" type="slidenum">
              <a:rPr lang="en-US" smtClean="0"/>
              <a:pPr/>
              <a:t>‹#›</a:t>
            </a:fld>
            <a:endParaRPr lang="en-US" dirty="0"/>
          </a:p>
        </p:txBody>
      </p:sp>
    </p:spTree>
    <p:extLst>
      <p:ext uri="{BB962C8B-B14F-4D97-AF65-F5344CB8AC3E}">
        <p14:creationId xmlns:p14="http://schemas.microsoft.com/office/powerpoint/2010/main" val="5200579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1</a:t>
            </a:fld>
            <a:endParaRPr lang="en-US" dirty="0"/>
          </a:p>
        </p:txBody>
      </p:sp>
    </p:spTree>
    <p:extLst>
      <p:ext uri="{BB962C8B-B14F-4D97-AF65-F5344CB8AC3E}">
        <p14:creationId xmlns:p14="http://schemas.microsoft.com/office/powerpoint/2010/main" val="4280269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Romolo Tavani / Shutterstock.com</a:t>
            </a:r>
            <a:r>
              <a:rPr lang="en-US" dirty="0"/>
              <a:t> </a:t>
            </a:r>
          </a:p>
        </p:txBody>
      </p:sp>
      <p:sp>
        <p:nvSpPr>
          <p:cNvPr id="4" name="Slide Number Placeholder 3"/>
          <p:cNvSpPr>
            <a:spLocks noGrp="1"/>
          </p:cNvSpPr>
          <p:nvPr>
            <p:ph type="sldNum" sz="quarter" idx="10"/>
          </p:nvPr>
        </p:nvSpPr>
        <p:spPr/>
        <p:txBody>
          <a:bodyPr/>
          <a:lstStyle/>
          <a:p>
            <a:fld id="{720DC229-7167-44B8-9A48-0708C090EF13}" type="slidenum">
              <a:rPr lang="en-US" smtClean="0"/>
              <a:pPr/>
              <a:t>10</a:t>
            </a:fld>
            <a:endParaRPr lang="en-US" dirty="0"/>
          </a:p>
        </p:txBody>
      </p:sp>
    </p:spTree>
    <p:extLst>
      <p:ext uri="{BB962C8B-B14F-4D97-AF65-F5344CB8AC3E}">
        <p14:creationId xmlns:p14="http://schemas.microsoft.com/office/powerpoint/2010/main" val="25453683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11</a:t>
            </a:fld>
            <a:endParaRPr lang="en-US" dirty="0"/>
          </a:p>
        </p:txBody>
      </p:sp>
    </p:spTree>
    <p:extLst>
      <p:ext uri="{BB962C8B-B14F-4D97-AF65-F5344CB8AC3E}">
        <p14:creationId xmlns:p14="http://schemas.microsoft.com/office/powerpoint/2010/main" val="32396987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i="0" u="none" strike="noStrike" kern="1200" dirty="0">
                <a:solidFill>
                  <a:schemeClr val="tx1"/>
                </a:solidFill>
                <a:effectLst/>
                <a:latin typeface="+mn-lt"/>
                <a:ea typeface="+mn-ea"/>
                <a:cs typeface="+mn-cs"/>
              </a:rPr>
              <a:t>© sedmak / istock.com</a:t>
            </a:r>
            <a:r>
              <a:rPr lang="en-US" dirty="0"/>
              <a:t> </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kern="1200" dirty="0">
                <a:solidFill>
                  <a:schemeClr val="tx1"/>
                </a:solidFill>
                <a:effectLst/>
                <a:latin typeface="+mn-lt"/>
                <a:ea typeface="+mn-ea"/>
                <a:cs typeface="+mn-cs"/>
              </a:rPr>
              <a:t>Notes</a:t>
            </a:r>
            <a:r>
              <a:rPr lang="en-US" sz="1200" kern="1200" dirty="0">
                <a:solidFill>
                  <a:schemeClr val="tx1"/>
                </a:solidFill>
                <a:effectLst/>
                <a:latin typeface="+mn-lt"/>
                <a:ea typeface="+mn-ea"/>
                <a:cs typeface="+mn-cs"/>
              </a:rPr>
              <a:t>: Process this question with the students by creating a T-chart on the board. Ask the students to brainstorm characteristics, experiences, or descriptions that would help them identify Jesus’ divine or human natures. </a:t>
            </a: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2</a:t>
            </a:fld>
            <a:endParaRPr lang="en-US" dirty="0"/>
          </a:p>
        </p:txBody>
      </p:sp>
    </p:spTree>
    <p:extLst>
      <p:ext uri="{BB962C8B-B14F-4D97-AF65-F5344CB8AC3E}">
        <p14:creationId xmlns:p14="http://schemas.microsoft.com/office/powerpoint/2010/main" val="23563269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Godong / Alamy Stock Photo</a:t>
            </a:r>
            <a:r>
              <a:rPr lang="en-US"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kern="1200" dirty="0">
                <a:solidFill>
                  <a:schemeClr val="tx1"/>
                </a:solidFill>
                <a:effectLst/>
                <a:latin typeface="+mn-lt"/>
                <a:ea typeface="+mn-ea"/>
                <a:cs typeface="+mn-cs"/>
              </a:rPr>
              <a:t>Notes</a:t>
            </a:r>
            <a:r>
              <a:rPr lang="en-US" sz="1200" kern="1200" dirty="0">
                <a:solidFill>
                  <a:schemeClr val="tx1"/>
                </a:solidFill>
                <a:effectLst/>
                <a:latin typeface="+mn-lt"/>
                <a:ea typeface="+mn-ea"/>
                <a:cs typeface="+mn-cs"/>
              </a:rPr>
              <a:t>: Use the artwork to ask how the artist depicts Jesus as both human and divine.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3</a:t>
            </a:fld>
            <a:endParaRPr lang="en-US" dirty="0"/>
          </a:p>
        </p:txBody>
      </p:sp>
    </p:spTree>
    <p:extLst>
      <p:ext uri="{BB962C8B-B14F-4D97-AF65-F5344CB8AC3E}">
        <p14:creationId xmlns:p14="http://schemas.microsoft.com/office/powerpoint/2010/main" val="39682706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Krezofen / istock.com</a:t>
            </a:r>
            <a:r>
              <a:rPr lang="en-US"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r>
              <a:rPr lang="en-US" sz="1200" i="1" kern="1200" dirty="0">
                <a:solidFill>
                  <a:schemeClr val="tx1"/>
                </a:solidFill>
                <a:effectLst/>
                <a:latin typeface="+mn-lt"/>
                <a:ea typeface="+mn-ea"/>
                <a:cs typeface="+mn-cs"/>
              </a:rPr>
              <a:t>Notes</a:t>
            </a:r>
            <a:r>
              <a:rPr lang="en-US" sz="1200" kern="1200" dirty="0">
                <a:solidFill>
                  <a:schemeClr val="tx1"/>
                </a:solidFill>
                <a:effectLst/>
                <a:latin typeface="+mn-lt"/>
                <a:ea typeface="+mn-ea"/>
                <a:cs typeface="+mn-cs"/>
              </a:rPr>
              <a:t>: Ask students to brainstorm examples of Jesus’ divine nature and human nature. </a:t>
            </a:r>
          </a:p>
          <a:p>
            <a:r>
              <a:rPr lang="en-US" sz="1200" u="none" strike="noStrike"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4</a:t>
            </a:fld>
            <a:endParaRPr lang="en-US" dirty="0"/>
          </a:p>
        </p:txBody>
      </p:sp>
    </p:spTree>
    <p:extLst>
      <p:ext uri="{BB962C8B-B14F-4D97-AF65-F5344CB8AC3E}">
        <p14:creationId xmlns:p14="http://schemas.microsoft.com/office/powerpoint/2010/main" val="17944512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sedmak / istock.com</a:t>
            </a:r>
            <a:r>
              <a:rPr lang="en-US" dirty="0"/>
              <a:t> </a:t>
            </a:r>
          </a:p>
        </p:txBody>
      </p:sp>
      <p:sp>
        <p:nvSpPr>
          <p:cNvPr id="4" name="Slide Number Placeholder 3"/>
          <p:cNvSpPr>
            <a:spLocks noGrp="1"/>
          </p:cNvSpPr>
          <p:nvPr>
            <p:ph type="sldNum" sz="quarter" idx="10"/>
          </p:nvPr>
        </p:nvSpPr>
        <p:spPr/>
        <p:txBody>
          <a:bodyPr/>
          <a:lstStyle/>
          <a:p>
            <a:fld id="{720DC229-7167-44B8-9A48-0708C090EF13}" type="slidenum">
              <a:rPr lang="en-US" smtClean="0"/>
              <a:pPr/>
              <a:t>5</a:t>
            </a:fld>
            <a:endParaRPr lang="en-US" dirty="0"/>
          </a:p>
        </p:txBody>
      </p:sp>
    </p:spTree>
    <p:extLst>
      <p:ext uri="{BB962C8B-B14F-4D97-AF65-F5344CB8AC3E}">
        <p14:creationId xmlns:p14="http://schemas.microsoft.com/office/powerpoint/2010/main" val="11504870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Alexander Tolstykh / Shutterstock.com</a:t>
            </a:r>
            <a:r>
              <a:rPr lang="en-US"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kern="1200" dirty="0">
                <a:solidFill>
                  <a:schemeClr val="tx1"/>
                </a:solidFill>
                <a:effectLst/>
                <a:latin typeface="+mn-lt"/>
                <a:ea typeface="+mn-ea"/>
                <a:cs typeface="+mn-cs"/>
              </a:rPr>
              <a:t>Notes:</a:t>
            </a:r>
            <a:r>
              <a:rPr lang="en-US" sz="1200" kern="1200" dirty="0">
                <a:solidFill>
                  <a:schemeClr val="tx1"/>
                </a:solidFill>
                <a:effectLst/>
                <a:latin typeface="+mn-lt"/>
                <a:ea typeface="+mn-ea"/>
                <a:cs typeface="+mn-cs"/>
              </a:rPr>
              <a:t> This slide transitions to examples of the oppressive leadership in first-century Palestine. Encourage conversation among the students about how leadership can reinforce or challenge cultural norms and roles. Where did Jesus fit in this society?</a:t>
            </a:r>
            <a:r>
              <a:rPr lang="en-US" dirty="0">
                <a:effectLst/>
              </a:rPr>
              <a:t> </a:t>
            </a:r>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6</a:t>
            </a:fld>
            <a:endParaRPr lang="en-US" dirty="0"/>
          </a:p>
        </p:txBody>
      </p:sp>
    </p:spTree>
    <p:extLst>
      <p:ext uri="{BB962C8B-B14F-4D97-AF65-F5344CB8AC3E}">
        <p14:creationId xmlns:p14="http://schemas.microsoft.com/office/powerpoint/2010/main" val="31244540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sedmak / istock.com</a:t>
            </a:r>
            <a:r>
              <a:rPr lang="en-US"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kern="1200" dirty="0">
                <a:solidFill>
                  <a:schemeClr val="tx1"/>
                </a:solidFill>
                <a:effectLst/>
                <a:latin typeface="+mn-lt"/>
                <a:ea typeface="+mn-ea"/>
                <a:cs typeface="+mn-cs"/>
              </a:rPr>
              <a:t>Notes: </a:t>
            </a:r>
            <a:r>
              <a:rPr lang="en-US" sz="1200" kern="1200" dirty="0">
                <a:solidFill>
                  <a:schemeClr val="tx1"/>
                </a:solidFill>
                <a:effectLst/>
                <a:latin typeface="+mn-lt"/>
                <a:ea typeface="+mn-ea"/>
                <a:cs typeface="+mn-cs"/>
              </a:rPr>
              <a:t>Use the image of Jesus’ Baptism to discuss Jesus’ relationship with the Father. </a:t>
            </a:r>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7</a:t>
            </a:fld>
            <a:endParaRPr lang="en-US" dirty="0"/>
          </a:p>
        </p:txBody>
      </p:sp>
    </p:spTree>
    <p:extLst>
      <p:ext uri="{BB962C8B-B14F-4D97-AF65-F5344CB8AC3E}">
        <p14:creationId xmlns:p14="http://schemas.microsoft.com/office/powerpoint/2010/main" val="25964929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Anneka / Shutterstock.com</a:t>
            </a:r>
            <a:r>
              <a:rPr lang="en-US"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kern="1200" dirty="0">
                <a:solidFill>
                  <a:schemeClr val="tx1"/>
                </a:solidFill>
                <a:effectLst/>
                <a:latin typeface="+mn-lt"/>
                <a:ea typeface="+mn-ea"/>
                <a:cs typeface="+mn-cs"/>
              </a:rPr>
              <a:t>Notes: </a:t>
            </a:r>
            <a:r>
              <a:rPr lang="en-US" sz="1200" kern="1200" dirty="0">
                <a:solidFill>
                  <a:schemeClr val="tx1"/>
                </a:solidFill>
                <a:effectLst/>
                <a:latin typeface="+mn-lt"/>
                <a:ea typeface="+mn-ea"/>
                <a:cs typeface="+mn-cs"/>
              </a:rPr>
              <a:t>Prompt the students to discuss why God would take on flesh in the human person of Jesus.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8</a:t>
            </a:fld>
            <a:endParaRPr lang="en-US" dirty="0"/>
          </a:p>
        </p:txBody>
      </p:sp>
    </p:spTree>
    <p:extLst>
      <p:ext uri="{BB962C8B-B14F-4D97-AF65-F5344CB8AC3E}">
        <p14:creationId xmlns:p14="http://schemas.microsoft.com/office/powerpoint/2010/main" val="19578613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PaoloGaetano / istock.com</a:t>
            </a:r>
            <a:r>
              <a:rPr lang="en-US"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kern="1200" dirty="0">
                <a:solidFill>
                  <a:schemeClr val="tx1"/>
                </a:solidFill>
                <a:effectLst/>
                <a:latin typeface="+mn-lt"/>
                <a:ea typeface="+mn-ea"/>
                <a:cs typeface="+mn-cs"/>
              </a:rPr>
              <a:t>Notes</a:t>
            </a:r>
            <a:r>
              <a:rPr lang="en-US" sz="1200" kern="1200" dirty="0">
                <a:solidFill>
                  <a:schemeClr val="tx1"/>
                </a:solidFill>
                <a:effectLst/>
                <a:latin typeface="+mn-lt"/>
                <a:ea typeface="+mn-ea"/>
                <a:cs typeface="+mn-cs"/>
              </a:rPr>
              <a:t>: Compare the graphic image of God of the Old Testament with Jesus in the New Testament. Ask students how Jesus’ life helps us to know more perfectly who God is. (Jesus reveals more fully God’s unconditional love, mercy, and justice for those who are suffering and marginalized.)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9</a:t>
            </a:fld>
            <a:endParaRPr lang="en-US" dirty="0"/>
          </a:p>
        </p:txBody>
      </p:sp>
    </p:spTree>
    <p:extLst>
      <p:ext uri="{BB962C8B-B14F-4D97-AF65-F5344CB8AC3E}">
        <p14:creationId xmlns:p14="http://schemas.microsoft.com/office/powerpoint/2010/main" val="348443673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1371600" y="1752600"/>
            <a:ext cx="6477000" cy="4373563"/>
          </a:xfrm>
        </p:spPr>
        <p:txBody>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14400" y="1143000"/>
            <a:ext cx="8229600" cy="914400"/>
          </a:xfrm>
        </p:spPr>
        <p:txBody>
          <a:bodyPr>
            <a:normAutofit/>
          </a:bodyPr>
          <a:lstStyle>
            <a:lvl1pPr algn="l">
              <a:defRPr sz="2800" b="1" baseline="0">
                <a:latin typeface="Arial" pitchFamily="34" charset="0"/>
                <a:cs typeface="Arial" pitchFamily="34" charset="0"/>
              </a:defRPr>
            </a:lvl1pPr>
          </a:lstStyle>
          <a:p>
            <a:r>
              <a:rPr lang="en-US" dirty="0"/>
              <a:t>Click to edit Master title style</a:t>
            </a:r>
            <a:br>
              <a:rPr lang="en-US" dirty="0"/>
            </a:br>
            <a:r>
              <a:rPr lang="en-US" dirty="0"/>
              <a:t>2 line title</a:t>
            </a:r>
          </a:p>
        </p:txBody>
      </p:sp>
      <p:sp>
        <p:nvSpPr>
          <p:cNvPr id="3" name="Content Placeholder 2"/>
          <p:cNvSpPr>
            <a:spLocks noGrp="1"/>
          </p:cNvSpPr>
          <p:nvPr>
            <p:ph idx="1"/>
          </p:nvPr>
        </p:nvSpPr>
        <p:spPr>
          <a:xfrm>
            <a:off x="1371600" y="2209800"/>
            <a:ext cx="6477000" cy="3916363"/>
          </a:xfrm>
        </p:spPr>
        <p:txBody>
          <a:bodyPr>
            <a:normAutofit/>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2 lines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1371600" y="2209800"/>
            <a:ext cx="6400800" cy="3916363"/>
          </a:xfrm>
        </p:spPr>
        <p:txBody>
          <a:bodyPr>
            <a:normAutofit/>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
        <p:nvSpPr>
          <p:cNvPr id="9" name="Text Placeholder 8"/>
          <p:cNvSpPr>
            <a:spLocks noGrp="1"/>
          </p:cNvSpPr>
          <p:nvPr>
            <p:ph type="body" sz="quarter" idx="12" hasCustomPrompt="1"/>
          </p:nvPr>
        </p:nvSpPr>
        <p:spPr>
          <a:xfrm>
            <a:off x="1676400" y="1600200"/>
            <a:ext cx="6477000" cy="533400"/>
          </a:xfrm>
        </p:spPr>
        <p:txBody>
          <a:bodyPr>
            <a:normAutofit/>
          </a:bodyPr>
          <a:lstStyle>
            <a:lvl1pPr>
              <a:buNone/>
              <a:defRPr sz="2800" b="1">
                <a:solidFill>
                  <a:schemeClr val="tx2">
                    <a:lumMod val="60000"/>
                    <a:lumOff val="40000"/>
                  </a:schemeClr>
                </a:solidFill>
              </a:defRPr>
            </a:lvl1pPr>
          </a:lstStyle>
          <a:p>
            <a:pPr lvl="0"/>
            <a:r>
              <a:rPr lang="en-US" dirty="0"/>
              <a:t>Click to edit 2nd line emphasis title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no body text">
    <p:spTree>
      <p:nvGrpSpPr>
        <p:cNvPr id="1" name=""/>
        <p:cNvGrpSpPr/>
        <p:nvPr/>
      </p:nvGrpSpPr>
      <p:grpSpPr>
        <a:xfrm>
          <a:off x="0" y="0"/>
          <a:ext cx="0" cy="0"/>
          <a:chOff x="0" y="0"/>
          <a:chExt cx="0" cy="0"/>
        </a:xfrm>
      </p:grpSpPr>
      <p:sp>
        <p:nvSpPr>
          <p:cNvPr id="10" name="Text Placeholder 9"/>
          <p:cNvSpPr>
            <a:spLocks noGrp="1"/>
          </p:cNvSpPr>
          <p:nvPr>
            <p:ph type="body" sz="quarter" idx="12"/>
          </p:nvPr>
        </p:nvSpPr>
        <p:spPr>
          <a:xfrm>
            <a:off x="914400" y="1143000"/>
            <a:ext cx="7696200" cy="609600"/>
          </a:xfrm>
        </p:spPr>
        <p:txBody>
          <a:bodyPr/>
          <a:lstStyle>
            <a:lvl1pPr>
              <a:buNone/>
              <a:defRPr sz="2800" b="1"/>
            </a:lvl1pPr>
          </a:lstStyle>
          <a:p>
            <a:pPr lvl="0"/>
            <a:r>
              <a:rPr lang="en-US"/>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 column/narrow column">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828800"/>
            <a:ext cx="4038600" cy="4297363"/>
          </a:xfrm>
        </p:spPr>
        <p:txBody>
          <a:bodyPr>
            <a:normAutofit/>
          </a:bodyPr>
          <a:lstStyle>
            <a:lvl1pPr>
              <a:defRPr sz="2400"/>
            </a:lvl1pPr>
            <a:lvl2pPr>
              <a:defRPr sz="2400"/>
            </a:lvl2pPr>
            <a:lvl3pPr>
              <a:defRPr sz="24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p:txBody>
      </p:sp>
      <p:sp>
        <p:nvSpPr>
          <p:cNvPr id="4" name="Content Placeholder 3"/>
          <p:cNvSpPr>
            <a:spLocks noGrp="1"/>
          </p:cNvSpPr>
          <p:nvPr>
            <p:ph sz="half" idx="2"/>
          </p:nvPr>
        </p:nvSpPr>
        <p:spPr>
          <a:xfrm>
            <a:off x="4648200" y="1828800"/>
            <a:ext cx="4038600" cy="4297363"/>
          </a:xfrm>
        </p:spPr>
        <p:txBody>
          <a:bodyPr>
            <a:normAutofit/>
          </a:bodyPr>
          <a:lstStyle>
            <a:lvl1pPr>
              <a:defRPr sz="2400"/>
            </a:lvl1pPr>
            <a:lvl2pPr>
              <a:defRPr sz="2400"/>
            </a:lvl2pPr>
            <a:lvl3pPr>
              <a:defRPr sz="24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p:txBody>
      </p:sp>
      <p:sp>
        <p:nvSpPr>
          <p:cNvPr id="11" name="Text Placeholder 10"/>
          <p:cNvSpPr>
            <a:spLocks noGrp="1"/>
          </p:cNvSpPr>
          <p:nvPr>
            <p:ph type="body" sz="quarter" idx="12"/>
          </p:nvPr>
        </p:nvSpPr>
        <p:spPr>
          <a:xfrm>
            <a:off x="914400" y="1143000"/>
            <a:ext cx="7315200" cy="609600"/>
          </a:xfrm>
        </p:spPr>
        <p:txBody>
          <a:bodyPr>
            <a:normAutofit/>
          </a:bodyPr>
          <a:lstStyle>
            <a:lvl1pPr>
              <a:buNone/>
              <a:defRPr sz="2800" b="1"/>
            </a:lvl1pPr>
          </a:lstStyle>
          <a:p>
            <a:pPr lvl="0"/>
            <a:r>
              <a:rPr lang="en-US"/>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6"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11" name="Text Placeholder 10"/>
          <p:cNvSpPr>
            <a:spLocks noGrp="1"/>
          </p:cNvSpPr>
          <p:nvPr>
            <p:ph type="body" sz="quarter" idx="12"/>
          </p:nvPr>
        </p:nvSpPr>
        <p:spPr>
          <a:xfrm>
            <a:off x="914400" y="2514600"/>
            <a:ext cx="7315200" cy="1524000"/>
          </a:xfrm>
        </p:spPr>
        <p:txBody>
          <a:bodyPr/>
          <a:lstStyle>
            <a:lvl1pPr algn="ctr">
              <a:buNone/>
              <a:defRPr sz="2800">
                <a:solidFill>
                  <a:schemeClr val="accent5">
                    <a:lumMod val="75000"/>
                  </a:schemeClr>
                </a:solidFill>
              </a:defRPr>
            </a:lvl1pPr>
            <a:lvl2pPr algn="ctr">
              <a:defRPr sz="2400" i="1"/>
            </a:lvl2pPr>
          </a:lstStyle>
          <a:p>
            <a:pPr lvl="0"/>
            <a:r>
              <a:rPr lang="en-US"/>
              <a:t>Click to edit Master text styles</a:t>
            </a:r>
          </a:p>
          <a:p>
            <a:pPr lvl="1"/>
            <a:r>
              <a:rPr lang="en-US"/>
              <a:t>Second level</a:t>
            </a:r>
          </a:p>
        </p:txBody>
      </p:sp>
      <p:sp>
        <p:nvSpPr>
          <p:cNvPr id="13" name="Text Placeholder 12"/>
          <p:cNvSpPr>
            <a:spLocks noGrp="1"/>
          </p:cNvSpPr>
          <p:nvPr>
            <p:ph type="body" sz="quarter" idx="13"/>
          </p:nvPr>
        </p:nvSpPr>
        <p:spPr>
          <a:xfrm>
            <a:off x="2590800" y="4267200"/>
            <a:ext cx="5029200" cy="1447800"/>
          </a:xfrm>
        </p:spPr>
        <p:txBody>
          <a:bodyPr>
            <a:normAutofit/>
          </a:bodyPr>
          <a:lstStyle>
            <a:lvl1pPr marL="457200" indent="-457200">
              <a:buAutoNum type="arabicPeriod"/>
              <a:defRPr sz="2400"/>
            </a:lvl1pPr>
            <a:lvl2pPr>
              <a:defRPr sz="2400"/>
            </a:lvl2pPr>
          </a:lstStyle>
          <a:p>
            <a:pPr lvl="0"/>
            <a:r>
              <a:rPr lang="en-US"/>
              <a:t>Click to edit Master text styles</a:t>
            </a:r>
          </a:p>
          <a:p>
            <a:pPr lvl="1"/>
            <a:r>
              <a:rPr lang="en-US"/>
              <a:t>Second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838200"/>
            <a:ext cx="7772400" cy="5794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6CB1BD0-533A-4E07-BF9C-432137E14983}" type="datetimeFigureOut">
              <a:rPr lang="en-US" smtClean="0"/>
              <a:pPr/>
              <a:t>3/15/2019</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54F940-28E1-4EAC-8D73-5D6BC0F5BDB5}"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73" r:id="rId3"/>
    <p:sldLayoutId id="2147483672" r:id="rId4"/>
    <p:sldLayoutId id="2147483651" r:id="rId5"/>
    <p:sldLayoutId id="2147483674" r:id="rId6"/>
    <p:sldLayoutId id="2147483652" r:id="rId7"/>
    <p:sldLayoutId id="2147483655" r:id="rId8"/>
  </p:sldLayoutIdLst>
  <p:txStyles>
    <p:title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F02CCE3A-5598-4A0F-991A-009648257780}"/>
              </a:ext>
            </a:extLst>
          </p:cNvPr>
          <p:cNvSpPr txBox="1">
            <a:spLocks/>
          </p:cNvSpPr>
          <p:nvPr/>
        </p:nvSpPr>
        <p:spPr>
          <a:xfrm>
            <a:off x="0" y="1981200"/>
            <a:ext cx="9144000" cy="1470025"/>
          </a:xfrm>
          <a:prstGeom prst="rect">
            <a:avLst/>
          </a:prstGeom>
        </p:spPr>
        <p:txBody>
          <a:bodyPr anchor="ctr">
            <a:normAutofit/>
          </a:bodyPr>
          <a:lstStyle>
            <a:lvl1pPr algn="ctr" defTabSz="914400" rtl="0" eaLnBrk="1" latinLnBrk="0" hangingPunct="1">
              <a:spcBef>
                <a:spcPct val="0"/>
              </a:spcBef>
              <a:buNone/>
              <a:defRPr sz="4400" b="1" kern="1200">
                <a:solidFill>
                  <a:schemeClr val="tx1"/>
                </a:solidFill>
                <a:effectLst>
                  <a:outerShdw blurRad="50800" dist="50800" dir="5400000" algn="ctr" rotWithShape="0">
                    <a:schemeClr val="bg1">
                      <a:lumMod val="85000"/>
                    </a:schemeClr>
                  </a:outerShdw>
                </a:effectLst>
                <a:latin typeface="Arial" pitchFamily="34" charset="0"/>
                <a:ea typeface="+mj-ea"/>
                <a:cs typeface="Arial" pitchFamily="34" charset="0"/>
              </a:defRPr>
            </a:lvl1pPr>
          </a:lstStyle>
          <a:p>
            <a:r>
              <a:rPr lang="en-US" sz="3600" dirty="0">
                <a:effectLst/>
              </a:rPr>
              <a:t>The Two Natures of Jesus</a:t>
            </a:r>
          </a:p>
        </p:txBody>
      </p:sp>
      <p:sp>
        <p:nvSpPr>
          <p:cNvPr id="5" name="Subtitle 2">
            <a:extLst>
              <a:ext uri="{FF2B5EF4-FFF2-40B4-BE49-F238E27FC236}">
                <a16:creationId xmlns:a16="http://schemas.microsoft.com/office/drawing/2014/main" id="{8ACF24E1-27F9-4ABD-AC1B-C5FF9E3D4CB1}"/>
              </a:ext>
            </a:extLst>
          </p:cNvPr>
          <p:cNvSpPr txBox="1">
            <a:spLocks noChangeArrowheads="1"/>
          </p:cNvSpPr>
          <p:nvPr/>
        </p:nvSpPr>
        <p:spPr bwMode="auto">
          <a:xfrm>
            <a:off x="-30163" y="3352800"/>
            <a:ext cx="9144001"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hlink"/>
              </a:buClr>
              <a:buSzPct val="80000"/>
              <a:buFont typeface="Wingdings" panose="05000000000000000000" pitchFamily="2" charset="2"/>
              <a:buChar char="n"/>
              <a:defRPr sz="32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hlink"/>
              </a:buClr>
              <a:buFont typeface="Wingdings" panose="05000000000000000000" pitchFamily="2" charset="2"/>
              <a:buChar char="§"/>
              <a:defRPr sz="2400">
                <a:solidFill>
                  <a:schemeClr val="tx1"/>
                </a:solidFill>
                <a:latin typeface="Tahoma" panose="020B0604030504040204" pitchFamily="34" charset="0"/>
                <a:cs typeface="Arial" panose="020B0604020202020204" pitchFamily="34" charset="0"/>
              </a:defRPr>
            </a:lvl3pPr>
            <a:lvl4pPr marL="1600200" indent="-228600">
              <a:spcBef>
                <a:spcPct val="20000"/>
              </a:spcBef>
              <a:buChar char="–"/>
              <a:defRPr sz="20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hlink"/>
              </a:buClr>
              <a:buFont typeface="Wingdings" panose="05000000000000000000" pitchFamily="2" charset="2"/>
              <a:buChar char="§"/>
              <a:defRPr sz="20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20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20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20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2000">
                <a:solidFill>
                  <a:schemeClr val="tx1"/>
                </a:solidFill>
                <a:latin typeface="Tahoma" panose="020B0604030504040204" pitchFamily="34" charset="0"/>
                <a:cs typeface="Arial" panose="020B0604020202020204" pitchFamily="34" charset="0"/>
              </a:defRPr>
            </a:lvl9pPr>
          </a:lstStyle>
          <a:p>
            <a:pPr algn="ctr" fontAlgn="base">
              <a:spcAft>
                <a:spcPct val="0"/>
              </a:spcAft>
              <a:buClrTx/>
              <a:buSzTx/>
              <a:buFont typeface="Arial" panose="020B0604020202020204" pitchFamily="34" charset="0"/>
              <a:buNone/>
            </a:pPr>
            <a:r>
              <a:rPr lang="en-US" altLang="en-US" sz="2000" i="1" dirty="0">
                <a:solidFill>
                  <a:srgbClr val="000000"/>
                </a:solidFill>
                <a:latin typeface="Arial" panose="020B0604020202020204" pitchFamily="34" charset="0"/>
              </a:rPr>
              <a:t>Jesus Christ and the New Testament</a:t>
            </a:r>
          </a:p>
          <a:p>
            <a:pPr algn="ctr" fontAlgn="base">
              <a:spcAft>
                <a:spcPct val="0"/>
              </a:spcAft>
              <a:buClrTx/>
              <a:buSzTx/>
              <a:buFont typeface="Arial" panose="020B0604020202020204" pitchFamily="34" charset="0"/>
              <a:buNone/>
            </a:pPr>
            <a:r>
              <a:rPr lang="en-US" altLang="en-US" sz="2000" dirty="0">
                <a:solidFill>
                  <a:srgbClr val="000000"/>
                </a:solidFill>
                <a:latin typeface="Arial" panose="020B0604020202020204" pitchFamily="34" charset="0"/>
              </a:rPr>
              <a:t>Unit 1, Chapter 3</a:t>
            </a:r>
          </a:p>
        </p:txBody>
      </p:sp>
      <p:sp>
        <p:nvSpPr>
          <p:cNvPr id="8" name="Text Placeholder 3">
            <a:extLst>
              <a:ext uri="{FF2B5EF4-FFF2-40B4-BE49-F238E27FC236}">
                <a16:creationId xmlns:a16="http://schemas.microsoft.com/office/drawing/2014/main" id="{3F053995-81D8-4F78-A975-44B1D42DF254}"/>
              </a:ext>
            </a:extLst>
          </p:cNvPr>
          <p:cNvSpPr>
            <a:spLocks noGrp="1" noChangeArrowheads="1"/>
          </p:cNvSpPr>
          <p:nvPr/>
        </p:nvSpPr>
        <p:spPr bwMode="auto">
          <a:xfrm>
            <a:off x="0" y="5562600"/>
            <a:ext cx="9144000" cy="12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marL="342900" indent="-342900">
              <a:spcBef>
                <a:spcPct val="20000"/>
              </a:spcBef>
              <a:buClr>
                <a:schemeClr val="hlink"/>
              </a:buClr>
              <a:buSzPct val="80000"/>
              <a:buFont typeface="Wingdings" panose="05000000000000000000" pitchFamily="2" charset="2"/>
              <a:buChar char="n"/>
              <a:defRPr sz="32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hlink"/>
              </a:buClr>
              <a:buFont typeface="Wingdings" panose="05000000000000000000" pitchFamily="2" charset="2"/>
              <a:buChar char="§"/>
              <a:defRPr sz="2400">
                <a:solidFill>
                  <a:schemeClr val="tx1"/>
                </a:solidFill>
                <a:latin typeface="Tahoma" panose="020B0604030504040204" pitchFamily="34" charset="0"/>
                <a:cs typeface="Arial" panose="020B0604020202020204" pitchFamily="34" charset="0"/>
              </a:defRPr>
            </a:lvl3pPr>
            <a:lvl4pPr marL="1600200" indent="-228600">
              <a:spcBef>
                <a:spcPct val="20000"/>
              </a:spcBef>
              <a:buChar char="–"/>
              <a:defRPr sz="20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hlink"/>
              </a:buClr>
              <a:buFont typeface="Wingdings" panose="05000000000000000000" pitchFamily="2" charset="2"/>
              <a:buChar char="§"/>
              <a:defRPr sz="20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20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20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20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2000">
                <a:solidFill>
                  <a:schemeClr val="tx1"/>
                </a:solidFill>
                <a:latin typeface="Tahoma" panose="020B0604030504040204" pitchFamily="34" charset="0"/>
                <a:cs typeface="Arial" panose="020B0604020202020204" pitchFamily="34" charset="0"/>
              </a:defRPr>
            </a:lvl9pPr>
          </a:lstStyle>
          <a:p>
            <a:pPr algn="ctr" fontAlgn="base">
              <a:spcAft>
                <a:spcPct val="0"/>
              </a:spcAft>
              <a:buClrTx/>
              <a:buSzTx/>
              <a:buFont typeface="Arial" panose="020B0604020202020204" pitchFamily="34" charset="0"/>
              <a:buNone/>
            </a:pPr>
            <a:r>
              <a:rPr lang="en-US" altLang="en-US" sz="800" dirty="0">
                <a:solidFill>
                  <a:srgbClr val="7F7F7F"/>
                </a:solidFill>
                <a:latin typeface="Arial" panose="020B0604020202020204" pitchFamily="34" charset="0"/>
              </a:rPr>
              <a:t>Document#: TX006205</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229600" cy="533400"/>
          </a:xfrm>
        </p:spPr>
        <p:txBody>
          <a:bodyPr/>
          <a:lstStyle/>
          <a:p>
            <a:r>
              <a:rPr lang="en-US" dirty="0"/>
              <a:t>Why Did God Become Human?</a:t>
            </a:r>
          </a:p>
        </p:txBody>
      </p:sp>
      <p:sp>
        <p:nvSpPr>
          <p:cNvPr id="3" name="Content Placeholder 2"/>
          <p:cNvSpPr>
            <a:spLocks noGrp="1"/>
          </p:cNvSpPr>
          <p:nvPr>
            <p:ph idx="1"/>
          </p:nvPr>
        </p:nvSpPr>
        <p:spPr>
          <a:xfrm>
            <a:off x="533400" y="1397000"/>
            <a:ext cx="7620000" cy="4572000"/>
          </a:xfrm>
        </p:spPr>
        <p:txBody>
          <a:bodyPr>
            <a:normAutofit/>
          </a:bodyPr>
          <a:lstStyle/>
          <a:p>
            <a:pPr lvl="0"/>
            <a:r>
              <a:rPr lang="en-US" dirty="0"/>
              <a:t>because God is beyond our human understanding</a:t>
            </a:r>
          </a:p>
          <a:p>
            <a:r>
              <a:rPr lang="en-US" dirty="0"/>
              <a:t>because God wants to be as relatable to us as possible</a:t>
            </a:r>
          </a:p>
          <a:p>
            <a:pPr lvl="0"/>
            <a:r>
              <a:rPr lang="en-US" dirty="0"/>
              <a:t>because God wants us to understand his message of salvation</a:t>
            </a:r>
          </a:p>
          <a:p>
            <a:pPr lvl="0"/>
            <a:r>
              <a:rPr lang="en-US" dirty="0"/>
              <a:t>BECAUSE  .  .  .  </a:t>
            </a:r>
            <a:br>
              <a:rPr lang="en-US" dirty="0"/>
            </a:br>
            <a:r>
              <a:rPr lang="en-US" dirty="0"/>
              <a:t>“God so loved the </a:t>
            </a:r>
            <a:br>
              <a:rPr lang="en-US" dirty="0"/>
            </a:br>
            <a:r>
              <a:rPr lang="en-US" dirty="0"/>
              <a:t>world!” </a:t>
            </a:r>
            <a:r>
              <a:rPr lang="en-US" sz="1800" dirty="0"/>
              <a:t>(John 3:16)</a:t>
            </a:r>
          </a:p>
        </p:txBody>
      </p:sp>
      <p:pic>
        <p:nvPicPr>
          <p:cNvPr id="5" name="Picture 4">
            <a:extLst>
              <a:ext uri="{FF2B5EF4-FFF2-40B4-BE49-F238E27FC236}">
                <a16:creationId xmlns:a16="http://schemas.microsoft.com/office/drawing/2014/main" id="{6D22BD65-2B8C-8943-81AE-E6A52A2B17A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57600" y="3276600"/>
            <a:ext cx="4876800" cy="294640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2">
            <a:extLst>
              <a:ext uri="{FF2B5EF4-FFF2-40B4-BE49-F238E27FC236}">
                <a16:creationId xmlns:a16="http://schemas.microsoft.com/office/drawing/2014/main" id="{D9A301B0-F712-A142-83CB-9B80B0E96D86}"/>
              </a:ext>
            </a:extLst>
          </p:cNvPr>
          <p:cNvSpPr>
            <a:spLocks noGrp="1"/>
          </p:cNvSpPr>
          <p:nvPr>
            <p:ph idx="1"/>
          </p:nvPr>
        </p:nvSpPr>
        <p:spPr>
          <a:xfrm>
            <a:off x="685800" y="1219200"/>
            <a:ext cx="7772400" cy="3962400"/>
          </a:xfrm>
        </p:spPr>
        <p:txBody>
          <a:bodyPr>
            <a:normAutofit/>
          </a:bodyPr>
          <a:lstStyle/>
          <a:p>
            <a:pPr marL="0" indent="0">
              <a:spcAft>
                <a:spcPts val="1200"/>
              </a:spcAft>
              <a:buNone/>
            </a:pPr>
            <a:r>
              <a:rPr lang="en-US" sz="2000" b="1" dirty="0"/>
              <a:t>Acknowledgments</a:t>
            </a:r>
          </a:p>
          <a:p>
            <a:pPr marL="0" indent="0">
              <a:buNone/>
            </a:pPr>
            <a:r>
              <a:rPr lang="en-US" sz="1600" dirty="0"/>
              <a:t>Scriptural quotations in this presentation are taken from the </a:t>
            </a:r>
            <a:r>
              <a:rPr lang="en-US" sz="1600" i="1" dirty="0"/>
              <a:t>New American Bible, revised edition </a:t>
            </a:r>
            <a:r>
              <a:rPr lang="en-US" sz="1600" dirty="0"/>
              <a:t>© 2010, 1991, 1986, 1970 Confraternity of Christian Doctrine, Inc., Washington, D.C. All Rights Reserved. No part of this work may </a:t>
            </a:r>
            <a:r>
              <a:rPr lang="en-US" sz="1600"/>
              <a:t>be reproduced</a:t>
            </a:r>
            <a:br>
              <a:rPr lang="en-US" sz="1600"/>
            </a:br>
            <a:r>
              <a:rPr lang="en-US" sz="1600"/>
              <a:t>or </a:t>
            </a:r>
            <a:r>
              <a:rPr lang="en-US" sz="1600" dirty="0"/>
              <a:t>transmitted in any form or by any means, electronic or mechanical, including photocopying, recording, or by any information storage and retrieval system, without permission in writing from the copyright owners.</a:t>
            </a:r>
          </a:p>
          <a:p>
            <a:endParaRPr lang="en-US" dirty="0"/>
          </a:p>
        </p:txBody>
      </p:sp>
    </p:spTree>
    <p:extLst>
      <p:ext uri="{BB962C8B-B14F-4D97-AF65-F5344CB8AC3E}">
        <p14:creationId xmlns:p14="http://schemas.microsoft.com/office/powerpoint/2010/main" val="7574596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76250" y="1442720"/>
            <a:ext cx="8229600" cy="868680"/>
          </a:xfrm>
        </p:spPr>
        <p:txBody>
          <a:bodyPr>
            <a:noAutofit/>
          </a:bodyPr>
          <a:lstStyle/>
          <a:p>
            <a:pPr algn="ctr"/>
            <a:r>
              <a:rPr lang="en-US" sz="3200" dirty="0"/>
              <a:t>What does it mean to say </a:t>
            </a:r>
            <a:br>
              <a:rPr lang="en-US" sz="3200" dirty="0"/>
            </a:br>
            <a:r>
              <a:rPr lang="en-US" sz="3200" dirty="0"/>
              <a:t>Jesus is true God and true man? </a:t>
            </a:r>
          </a:p>
        </p:txBody>
      </p:sp>
      <p:pic>
        <p:nvPicPr>
          <p:cNvPr id="3" name="Picture 2">
            <a:extLst>
              <a:ext uri="{FF2B5EF4-FFF2-40B4-BE49-F238E27FC236}">
                <a16:creationId xmlns:a16="http://schemas.microsoft.com/office/drawing/2014/main" id="{3AF220C2-09B6-134D-BF24-6D98A2C8C98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52600" y="2559050"/>
            <a:ext cx="5677807" cy="3613150"/>
          </a:xfrm>
          <a:prstGeom prst="rect">
            <a:avLst/>
          </a:prstGeom>
        </p:spPr>
      </p:pic>
      <p:sp>
        <p:nvSpPr>
          <p:cNvPr id="4" name="Title 4">
            <a:extLst>
              <a:ext uri="{FF2B5EF4-FFF2-40B4-BE49-F238E27FC236}">
                <a16:creationId xmlns:a16="http://schemas.microsoft.com/office/drawing/2014/main" id="{BEA4DCE0-DB10-443B-8650-82826C6B9F42}"/>
              </a:ext>
            </a:extLst>
          </p:cNvPr>
          <p:cNvSpPr txBox="1">
            <a:spLocks/>
          </p:cNvSpPr>
          <p:nvPr/>
        </p:nvSpPr>
        <p:spPr>
          <a:xfrm>
            <a:off x="609600" y="756920"/>
            <a:ext cx="8077200" cy="685800"/>
          </a:xfrm>
          <a:prstGeom prst="rect">
            <a:avLst/>
          </a:prstGeom>
        </p:spPr>
        <p:txBody>
          <a:bodyPr>
            <a:noAutofit/>
          </a:bodyPr>
          <a:lst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a:lstStyle>
          <a:p>
            <a:r>
              <a:rPr lang="en-US" sz="2400" dirty="0"/>
              <a:t>Chapter Focus Question: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685800"/>
            <a:ext cx="8229600" cy="533400"/>
          </a:xfrm>
        </p:spPr>
        <p:txBody>
          <a:bodyPr/>
          <a:lstStyle/>
          <a:p>
            <a:r>
              <a:rPr lang="en-US" dirty="0"/>
              <a:t>Christology—the Study of Jesus Christ </a:t>
            </a:r>
          </a:p>
        </p:txBody>
      </p:sp>
      <p:sp>
        <p:nvSpPr>
          <p:cNvPr id="6" name="Content Placeholder 5"/>
          <p:cNvSpPr>
            <a:spLocks noGrp="1"/>
          </p:cNvSpPr>
          <p:nvPr>
            <p:ph idx="1"/>
          </p:nvPr>
        </p:nvSpPr>
        <p:spPr>
          <a:xfrm>
            <a:off x="685800" y="1246632"/>
            <a:ext cx="8001000" cy="4373563"/>
          </a:xfrm>
        </p:spPr>
        <p:txBody>
          <a:bodyPr/>
          <a:lstStyle/>
          <a:p>
            <a:pPr lvl="0"/>
            <a:r>
              <a:rPr lang="en-US" dirty="0"/>
              <a:t>Studying his earthly ministry and mission as Jesus of Nazareth</a:t>
            </a:r>
          </a:p>
          <a:p>
            <a:pPr lvl="0"/>
            <a:r>
              <a:rPr lang="en-US" dirty="0"/>
              <a:t>Studying his saving work as the Son of God, second Divine Person of the Trinity</a:t>
            </a:r>
          </a:p>
        </p:txBody>
      </p:sp>
      <p:pic>
        <p:nvPicPr>
          <p:cNvPr id="4" name="Picture 3">
            <a:extLst>
              <a:ext uri="{FF2B5EF4-FFF2-40B4-BE49-F238E27FC236}">
                <a16:creationId xmlns:a16="http://schemas.microsoft.com/office/drawing/2014/main" id="{CDFC06BA-389A-6141-9307-9A926012160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86000" y="2971800"/>
            <a:ext cx="4572000" cy="30480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533400"/>
          </a:xfrm>
        </p:spPr>
        <p:txBody>
          <a:bodyPr/>
          <a:lstStyle/>
          <a:p>
            <a:r>
              <a:rPr lang="en-US" dirty="0"/>
              <a:t>True God and True Man </a:t>
            </a:r>
          </a:p>
        </p:txBody>
      </p:sp>
      <p:sp>
        <p:nvSpPr>
          <p:cNvPr id="3" name="Content Placeholder 2"/>
          <p:cNvSpPr>
            <a:spLocks noGrp="1"/>
          </p:cNvSpPr>
          <p:nvPr>
            <p:ph idx="1"/>
          </p:nvPr>
        </p:nvSpPr>
        <p:spPr>
          <a:xfrm>
            <a:off x="804041" y="1468821"/>
            <a:ext cx="7848600" cy="4648200"/>
          </a:xfrm>
        </p:spPr>
        <p:txBody>
          <a:bodyPr>
            <a:normAutofit/>
          </a:bodyPr>
          <a:lstStyle/>
          <a:p>
            <a:pPr lvl="0"/>
            <a:r>
              <a:rPr lang="en-US" dirty="0"/>
              <a:t>Jesus Christ is at all times </a:t>
            </a:r>
            <a:br>
              <a:rPr lang="en-US" dirty="0"/>
            </a:br>
            <a:r>
              <a:rPr lang="en-US" i="1" dirty="0"/>
              <a:t>one </a:t>
            </a:r>
            <a:r>
              <a:rPr lang="en-US" dirty="0"/>
              <a:t>Divine</a:t>
            </a:r>
            <a:r>
              <a:rPr lang="en-US" i="1" dirty="0"/>
              <a:t> </a:t>
            </a:r>
            <a:r>
              <a:rPr lang="en-US" dirty="0"/>
              <a:t>Person with </a:t>
            </a:r>
            <a:br>
              <a:rPr lang="en-US" dirty="0"/>
            </a:br>
            <a:r>
              <a:rPr lang="en-US" i="1" dirty="0"/>
              <a:t>two</a:t>
            </a:r>
            <a:r>
              <a:rPr lang="en-US" dirty="0"/>
              <a:t> natures. </a:t>
            </a:r>
          </a:p>
          <a:p>
            <a:pPr lvl="0"/>
            <a:r>
              <a:rPr lang="en-US" dirty="0"/>
              <a:t>Jesus has a fully human </a:t>
            </a:r>
            <a:br>
              <a:rPr lang="en-US" dirty="0"/>
            </a:br>
            <a:r>
              <a:rPr lang="en-US" dirty="0"/>
              <a:t>nature and a fully divine </a:t>
            </a:r>
            <a:br>
              <a:rPr lang="en-US" dirty="0"/>
            </a:br>
            <a:r>
              <a:rPr lang="en-US" dirty="0"/>
              <a:t>nature.</a:t>
            </a:r>
          </a:p>
          <a:p>
            <a:pPr lvl="0"/>
            <a:r>
              <a:rPr lang="en-US" dirty="0"/>
              <a:t>The humble child in the manger</a:t>
            </a:r>
            <a:br>
              <a:rPr lang="en-US" dirty="0"/>
            </a:br>
            <a:r>
              <a:rPr lang="en-US" dirty="0"/>
              <a:t>IS the all-powerful God!</a:t>
            </a:r>
          </a:p>
          <a:p>
            <a:pPr lvl="0"/>
            <a:r>
              <a:rPr lang="en-US" b="1" dirty="0"/>
              <a:t>Hypostatic union = </a:t>
            </a:r>
            <a:r>
              <a:rPr lang="en-US" dirty="0"/>
              <a:t>the mystery of the two natures </a:t>
            </a:r>
            <a:br>
              <a:rPr lang="en-US" dirty="0"/>
            </a:br>
            <a:r>
              <a:rPr lang="en-US" dirty="0"/>
              <a:t>in one Divine Person. </a:t>
            </a:r>
          </a:p>
        </p:txBody>
      </p:sp>
      <p:pic>
        <p:nvPicPr>
          <p:cNvPr id="5" name="Picture 4">
            <a:extLst>
              <a:ext uri="{FF2B5EF4-FFF2-40B4-BE49-F238E27FC236}">
                <a16:creationId xmlns:a16="http://schemas.microsoft.com/office/drawing/2014/main" id="{9EFF6E38-2C4E-8F45-8970-5E85EE81F9F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10714"/>
          <a:stretch/>
        </p:blipFill>
        <p:spPr>
          <a:xfrm>
            <a:off x="5070302" y="962800"/>
            <a:ext cx="3692697" cy="277100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229600" cy="533400"/>
          </a:xfrm>
        </p:spPr>
        <p:txBody>
          <a:bodyPr/>
          <a:lstStyle/>
          <a:p>
            <a:r>
              <a:rPr lang="en-US" dirty="0"/>
              <a:t>Jesus’ Human Nature </a:t>
            </a:r>
          </a:p>
        </p:txBody>
      </p:sp>
      <p:sp>
        <p:nvSpPr>
          <p:cNvPr id="3" name="Content Placeholder 2"/>
          <p:cNvSpPr>
            <a:spLocks noGrp="1"/>
          </p:cNvSpPr>
          <p:nvPr>
            <p:ph idx="1"/>
          </p:nvPr>
        </p:nvSpPr>
        <p:spPr>
          <a:xfrm>
            <a:off x="1066800" y="1524000"/>
            <a:ext cx="3505200" cy="4373563"/>
          </a:xfrm>
        </p:spPr>
        <p:txBody>
          <a:bodyPr/>
          <a:lstStyle/>
          <a:p>
            <a:pPr lvl="0"/>
            <a:r>
              <a:rPr lang="en-US" dirty="0"/>
              <a:t>Jesus had a physical human body.</a:t>
            </a:r>
          </a:p>
          <a:p>
            <a:pPr lvl="0"/>
            <a:r>
              <a:rPr lang="en-US" dirty="0"/>
              <a:t>Jesus had a human mind.</a:t>
            </a:r>
          </a:p>
          <a:p>
            <a:r>
              <a:rPr lang="en-US" dirty="0"/>
              <a:t>Jesus had </a:t>
            </a:r>
            <a:r>
              <a:rPr lang="en-US" b="1" dirty="0"/>
              <a:t>free will.</a:t>
            </a:r>
            <a:r>
              <a:rPr lang="en-US" dirty="0"/>
              <a:t> </a:t>
            </a:r>
          </a:p>
          <a:p>
            <a:pPr lvl="0"/>
            <a:r>
              <a:rPr lang="en-US" dirty="0"/>
              <a:t>Jesus had human emotions.</a:t>
            </a:r>
          </a:p>
        </p:txBody>
      </p:sp>
      <p:pic>
        <p:nvPicPr>
          <p:cNvPr id="5" name="Picture 4">
            <a:extLst>
              <a:ext uri="{FF2B5EF4-FFF2-40B4-BE49-F238E27FC236}">
                <a16:creationId xmlns:a16="http://schemas.microsoft.com/office/drawing/2014/main" id="{97DF5319-E06E-1046-8749-7D15E66A218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72861" y="1333500"/>
            <a:ext cx="3429000" cy="468630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CEB6D318-6A19-7840-8DFB-97BAE6F1129B}"/>
              </a:ext>
            </a:extLst>
          </p:cNvPr>
          <p:cNvSpPr>
            <a:spLocks noGrp="1"/>
          </p:cNvSpPr>
          <p:nvPr>
            <p:ph type="title"/>
          </p:nvPr>
        </p:nvSpPr>
        <p:spPr>
          <a:xfrm>
            <a:off x="609600" y="638175"/>
            <a:ext cx="7924800" cy="990600"/>
          </a:xfrm>
        </p:spPr>
        <p:txBody>
          <a:bodyPr>
            <a:normAutofit/>
          </a:bodyPr>
          <a:lstStyle/>
          <a:p>
            <a:r>
              <a:rPr lang="en-US" sz="3200" dirty="0"/>
              <a:t>Discuss:</a:t>
            </a:r>
          </a:p>
        </p:txBody>
      </p:sp>
      <p:sp>
        <p:nvSpPr>
          <p:cNvPr id="10" name="Content Placeholder 2">
            <a:extLst>
              <a:ext uri="{FF2B5EF4-FFF2-40B4-BE49-F238E27FC236}">
                <a16:creationId xmlns:a16="http://schemas.microsoft.com/office/drawing/2014/main" id="{B4E024D6-D8DC-034B-90BE-9AEA336E9B36}"/>
              </a:ext>
            </a:extLst>
          </p:cNvPr>
          <p:cNvSpPr>
            <a:spLocks noGrp="1"/>
          </p:cNvSpPr>
          <p:nvPr>
            <p:ph idx="1"/>
          </p:nvPr>
        </p:nvSpPr>
        <p:spPr>
          <a:xfrm>
            <a:off x="2047875" y="1638300"/>
            <a:ext cx="6629400" cy="3238500"/>
          </a:xfrm>
        </p:spPr>
        <p:txBody>
          <a:bodyPr>
            <a:normAutofit/>
          </a:bodyPr>
          <a:lstStyle/>
          <a:p>
            <a:pPr marL="0" indent="0">
              <a:buNone/>
            </a:pPr>
            <a:r>
              <a:rPr lang="en-US" dirty="0"/>
              <a:t>Do you think Jesus had a sense of humor? Would he have fit in with his peers when he was a young teen? </a:t>
            </a:r>
          </a:p>
          <a:p>
            <a:pPr marL="0" indent="0">
              <a:buNone/>
            </a:pPr>
            <a:endParaRPr lang="en-US" dirty="0"/>
          </a:p>
          <a:p>
            <a:pPr marL="0" indent="0">
              <a:buNone/>
            </a:pPr>
            <a:r>
              <a:rPr lang="en-US" dirty="0"/>
              <a:t>Give some evidence for your thoughts.</a:t>
            </a:r>
          </a:p>
        </p:txBody>
      </p:sp>
      <p:pic>
        <p:nvPicPr>
          <p:cNvPr id="11" name="Picture 10">
            <a:extLst>
              <a:ext uri="{FF2B5EF4-FFF2-40B4-BE49-F238E27FC236}">
                <a16:creationId xmlns:a16="http://schemas.microsoft.com/office/drawing/2014/main" id="{64B3DDAD-7D6A-C846-A396-EDD111CF68D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3400" y="1628775"/>
            <a:ext cx="1295400" cy="129540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533400"/>
          </a:xfrm>
        </p:spPr>
        <p:txBody>
          <a:bodyPr/>
          <a:lstStyle/>
          <a:p>
            <a:r>
              <a:rPr lang="en-US" dirty="0"/>
              <a:t>Jesus’ Divine Nature</a:t>
            </a:r>
            <a:endParaRPr lang="en-US" u="sng" dirty="0"/>
          </a:p>
        </p:txBody>
      </p:sp>
      <p:sp>
        <p:nvSpPr>
          <p:cNvPr id="11" name="Content Placeholder 2">
            <a:extLst>
              <a:ext uri="{FF2B5EF4-FFF2-40B4-BE49-F238E27FC236}">
                <a16:creationId xmlns:a16="http://schemas.microsoft.com/office/drawing/2014/main" id="{41D1C86B-E5D9-C541-BE28-80B1DB4972FE}"/>
              </a:ext>
            </a:extLst>
          </p:cNvPr>
          <p:cNvSpPr txBox="1">
            <a:spLocks/>
          </p:cNvSpPr>
          <p:nvPr/>
        </p:nvSpPr>
        <p:spPr>
          <a:xfrm>
            <a:off x="990600" y="1371600"/>
            <a:ext cx="4191000" cy="43735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r>
              <a:rPr lang="en-US" dirty="0"/>
              <a:t>Jesus and God the Father and the Holy Spirit are </a:t>
            </a:r>
            <a:br>
              <a:rPr lang="en-US" dirty="0"/>
            </a:br>
            <a:r>
              <a:rPr lang="en-US" dirty="0"/>
              <a:t>the same substance, yet are distinct Persons of </a:t>
            </a:r>
            <a:br>
              <a:rPr lang="en-US" dirty="0"/>
            </a:br>
            <a:r>
              <a:rPr lang="en-US" dirty="0"/>
              <a:t>the Trinity.</a:t>
            </a:r>
          </a:p>
          <a:p>
            <a:pPr lvl="0"/>
            <a:r>
              <a:rPr lang="en-US" dirty="0"/>
              <a:t>Jesus had divine knowledge.</a:t>
            </a:r>
          </a:p>
          <a:p>
            <a:pPr lvl="0"/>
            <a:r>
              <a:rPr lang="en-US" dirty="0"/>
              <a:t>Jesus was acknowledged by others as God.</a:t>
            </a:r>
          </a:p>
        </p:txBody>
      </p:sp>
      <p:pic>
        <p:nvPicPr>
          <p:cNvPr id="4" name="Picture 3">
            <a:extLst>
              <a:ext uri="{FF2B5EF4-FFF2-40B4-BE49-F238E27FC236}">
                <a16:creationId xmlns:a16="http://schemas.microsoft.com/office/drawing/2014/main" id="{DBD3C651-9869-7841-995D-BC166BC75BF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77507" y="1193227"/>
            <a:ext cx="3276600" cy="4981054"/>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533400"/>
          </a:xfrm>
        </p:spPr>
        <p:txBody>
          <a:bodyPr/>
          <a:lstStyle/>
          <a:p>
            <a:r>
              <a:rPr lang="en-US" dirty="0"/>
              <a:t>The Incarnation: God Becomes One of Us</a:t>
            </a:r>
          </a:p>
        </p:txBody>
      </p:sp>
      <p:sp>
        <p:nvSpPr>
          <p:cNvPr id="3" name="Content Placeholder 2"/>
          <p:cNvSpPr>
            <a:spLocks noGrp="1"/>
          </p:cNvSpPr>
          <p:nvPr>
            <p:ph idx="1"/>
          </p:nvPr>
        </p:nvSpPr>
        <p:spPr>
          <a:xfrm>
            <a:off x="685800" y="1447800"/>
            <a:ext cx="7772400" cy="4373563"/>
          </a:xfrm>
        </p:spPr>
        <p:txBody>
          <a:bodyPr/>
          <a:lstStyle/>
          <a:p>
            <a:pPr lvl="0"/>
            <a:r>
              <a:rPr lang="en-US" dirty="0"/>
              <a:t>In Latin, “to become flesh” </a:t>
            </a:r>
          </a:p>
          <a:p>
            <a:pPr lvl="0"/>
            <a:r>
              <a:rPr lang="en-US" dirty="0"/>
              <a:t>The mystery of Jesus Christ, the Divine Son of God, becoming man  .  .  . </a:t>
            </a:r>
          </a:p>
          <a:p>
            <a:pPr lvl="0"/>
            <a:r>
              <a:rPr lang="en-US" dirty="0"/>
              <a:t>.  .  .  while remaining </a:t>
            </a:r>
            <a:br>
              <a:rPr lang="en-US" dirty="0"/>
            </a:br>
            <a:r>
              <a:rPr lang="en-US" dirty="0"/>
              <a:t>truly God</a:t>
            </a:r>
          </a:p>
          <a:p>
            <a:pPr lvl="0"/>
            <a:r>
              <a:rPr lang="en-US" dirty="0"/>
              <a:t>“He humbled himself, </a:t>
            </a:r>
            <a:br>
              <a:rPr lang="en-US" dirty="0"/>
            </a:br>
            <a:r>
              <a:rPr lang="en-US" dirty="0"/>
              <a:t>becoming obedient to </a:t>
            </a:r>
            <a:br>
              <a:rPr lang="en-US" dirty="0"/>
            </a:br>
            <a:r>
              <a:rPr lang="en-US" dirty="0"/>
              <a:t>death, even death on </a:t>
            </a:r>
            <a:br>
              <a:rPr lang="en-US" dirty="0"/>
            </a:br>
            <a:r>
              <a:rPr lang="en-US" dirty="0"/>
              <a:t>a cross.”</a:t>
            </a:r>
            <a:r>
              <a:rPr lang="en-US" sz="1800" dirty="0"/>
              <a:t>(Philippians 2:8)</a:t>
            </a:r>
          </a:p>
        </p:txBody>
      </p:sp>
      <p:pic>
        <p:nvPicPr>
          <p:cNvPr id="5" name="Picture 4">
            <a:extLst>
              <a:ext uri="{FF2B5EF4-FFF2-40B4-BE49-F238E27FC236}">
                <a16:creationId xmlns:a16="http://schemas.microsoft.com/office/drawing/2014/main" id="{EEE1A2D2-D46B-CD40-8939-6AA32E075911}"/>
              </a:ext>
            </a:extLst>
          </p:cNvPr>
          <p:cNvPicPr>
            <a:picLocks noChangeAspect="1"/>
          </p:cNvPicPr>
          <p:nvPr/>
        </p:nvPicPr>
        <p:blipFill rotWithShape="1">
          <a:blip r:embed="rId3">
            <a:extLst>
              <a:ext uri="{28A0092B-C50C-407E-A947-70E740481C1C}">
                <a14:useLocalDpi xmlns:a14="http://schemas.microsoft.com/office/drawing/2010/main" val="0"/>
              </a:ext>
            </a:extLst>
          </a:blip>
          <a:srcRect b="19665"/>
          <a:stretch/>
        </p:blipFill>
        <p:spPr>
          <a:xfrm>
            <a:off x="4600903" y="2438400"/>
            <a:ext cx="3505200" cy="373380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229600" cy="533400"/>
          </a:xfrm>
        </p:spPr>
        <p:txBody>
          <a:bodyPr/>
          <a:lstStyle/>
          <a:p>
            <a:r>
              <a:rPr lang="en-US" dirty="0"/>
              <a:t>Why the Hypostatic Union Matters</a:t>
            </a:r>
          </a:p>
        </p:txBody>
      </p:sp>
      <p:sp>
        <p:nvSpPr>
          <p:cNvPr id="3" name="Content Placeholder 2"/>
          <p:cNvSpPr>
            <a:spLocks noGrp="1"/>
          </p:cNvSpPr>
          <p:nvPr>
            <p:ph idx="1"/>
          </p:nvPr>
        </p:nvSpPr>
        <p:spPr>
          <a:xfrm>
            <a:off x="838200" y="1524000"/>
            <a:ext cx="4013200" cy="4724400"/>
          </a:xfrm>
        </p:spPr>
        <p:txBody>
          <a:bodyPr/>
          <a:lstStyle/>
          <a:p>
            <a:pPr lvl="0"/>
            <a:r>
              <a:rPr lang="en-US" dirty="0"/>
              <a:t>We can know Jesus’ divinity through his humanity.</a:t>
            </a:r>
          </a:p>
          <a:p>
            <a:pPr lvl="0"/>
            <a:r>
              <a:rPr lang="en-US" dirty="0"/>
              <a:t>All of Jesus’ life and teachings reveal who God is.</a:t>
            </a:r>
          </a:p>
          <a:p>
            <a:pPr lvl="0"/>
            <a:r>
              <a:rPr lang="en-US" dirty="0"/>
              <a:t>Jesus shows God’s saving power comes through sacrificial love.</a:t>
            </a:r>
          </a:p>
        </p:txBody>
      </p:sp>
      <p:pic>
        <p:nvPicPr>
          <p:cNvPr id="5" name="Picture 4">
            <a:extLst>
              <a:ext uri="{FF2B5EF4-FFF2-40B4-BE49-F238E27FC236}">
                <a16:creationId xmlns:a16="http://schemas.microsoft.com/office/drawing/2014/main" id="{BE7FE1C7-5888-4645-908F-0B0EF43928C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10100" y="1466869"/>
            <a:ext cx="3213100" cy="4838662"/>
          </a:xfrm>
          <a:prstGeom prst="rect">
            <a:avLst/>
          </a:prstGeom>
        </p:spPr>
      </p:pic>
    </p:spTree>
  </p:cSld>
  <p:clrMapOvr>
    <a:masterClrMapping/>
  </p:clrMapOvr>
</p:sld>
</file>

<file path=ppt/theme/theme1.xml><?xml version="1.0" encoding="utf-8"?>
<a:theme xmlns:a="http://schemas.openxmlformats.org/drawingml/2006/main" name="LIC Presentation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w="9525">
          <a:noFill/>
          <a:miter lim="800000"/>
          <a:headEnd/>
          <a:tailEnd/>
        </a:ln>
      </a:spPr>
      <a:bodyPr>
        <a:spAutoFit/>
      </a:bodyPr>
      <a:lstStyle>
        <a:defPPr>
          <a:defRPr sz="800" dirty="0">
            <a:solidFill>
              <a:schemeClr val="bg1">
                <a:lumMod val="65000"/>
              </a:schemeClr>
            </a:solidFill>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LIC Presentation template</Template>
  <TotalTime>1137</TotalTime>
  <Words>579</Words>
  <Application>Microsoft Office PowerPoint</Application>
  <PresentationFormat>On-screen Show (4:3)</PresentationFormat>
  <Paragraphs>78</Paragraphs>
  <Slides>11</Slides>
  <Notes>11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11</vt:i4>
      </vt:variant>
    </vt:vector>
  </HeadingPairs>
  <TitlesOfParts>
    <vt:vector size="14" baseType="lpstr">
      <vt:lpstr>Arial</vt:lpstr>
      <vt:lpstr>Calibri</vt:lpstr>
      <vt:lpstr>LIC Presentation template</vt:lpstr>
      <vt:lpstr>PowerPoint Presentation</vt:lpstr>
      <vt:lpstr>What does it mean to say  Jesus is true God and true man? </vt:lpstr>
      <vt:lpstr>Christology—the Study of Jesus Christ </vt:lpstr>
      <vt:lpstr>True God and True Man </vt:lpstr>
      <vt:lpstr>Jesus’ Human Nature </vt:lpstr>
      <vt:lpstr>Discuss:</vt:lpstr>
      <vt:lpstr>Jesus’ Divine Nature</vt:lpstr>
      <vt:lpstr>The Incarnation: God Becomes One of Us</vt:lpstr>
      <vt:lpstr>Why the Hypostatic Union Matters</vt:lpstr>
      <vt:lpstr>Why Did God Become Human?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bmartinka</dc:creator>
  <cp:lastModifiedBy>Brooke Saron</cp:lastModifiedBy>
  <cp:revision>75</cp:revision>
  <dcterms:created xsi:type="dcterms:W3CDTF">2011-01-10T17:35:40Z</dcterms:created>
  <dcterms:modified xsi:type="dcterms:W3CDTF">2019-03-15T20:14:58Z</dcterms:modified>
</cp:coreProperties>
</file>